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9"/>
  </p:notesMasterIdLst>
  <p:sldIdLst>
    <p:sldId id="279" r:id="rId2"/>
    <p:sldId id="257" r:id="rId3"/>
    <p:sldId id="263" r:id="rId4"/>
    <p:sldId id="264" r:id="rId5"/>
    <p:sldId id="258" r:id="rId6"/>
    <p:sldId id="280" r:id="rId7"/>
    <p:sldId id="261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24.11.2020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24.11.2020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3.hafta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0EE76D4-3632-4B22-A6E2-86BB5B4BF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29866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 err="1">
                <a:effectLst/>
                <a:latin typeface="Times New Roman" pitchFamily="18" charset="0"/>
                <a:cs typeface="Times New Roman" pitchFamily="18" charset="0"/>
              </a:rPr>
              <a:t>Betimsel</a:t>
            </a:r>
            <a:r>
              <a:rPr lang="tr-TR" sz="4400" b="1" dirty="0">
                <a:effectLst/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4400" b="1" dirty="0" err="1">
                <a:effectLst/>
                <a:latin typeface="Times New Roman" pitchFamily="18" charset="0"/>
                <a:cs typeface="Times New Roman" pitchFamily="18" charset="0"/>
              </a:rPr>
              <a:t>vardamlı</a:t>
            </a:r>
            <a:r>
              <a:rPr lang="tr-TR" sz="4400" b="1" dirty="0">
                <a:effectLst/>
                <a:latin typeface="Times New Roman" pitchFamily="18" charset="0"/>
                <a:cs typeface="Times New Roman" pitchFamily="18" charset="0"/>
              </a:rPr>
              <a:t> istatistik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Bilimsel araştırma, problemlere güvenilir çözümler bulabilmek amacıyla, planlı ve sistemli olarak, verilerin toplanması, çözümlenmesi, yorumlanarak değerlendirilmesi ve rapor edilmesi süreci olarak tanımlanmıştır (</a:t>
            </a:r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Mouly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, 1963; Best, 1959; </a:t>
            </a:r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Akt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Karasar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, 2009a). </a:t>
            </a:r>
          </a:p>
          <a:p>
            <a:pPr algn="just"/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Büyüköztürk ise (2009), bilimsel araştırma terimini, her türlü gerçek ve ilkeyi ortaya çıkarmak ya da koymak için bazı bilgi alanlarında yapılan dikkatli, sistematik ve dayanıklı çalışma ve inceleme olarak tanımlamıştır.</a:t>
            </a:r>
          </a:p>
        </p:txBody>
      </p:sp>
    </p:spTree>
    <p:extLst>
      <p:ext uri="{BB962C8B-B14F-4D97-AF65-F5344CB8AC3E}">
        <p14:creationId xmlns:p14="http://schemas.microsoft.com/office/powerpoint/2010/main" val="294279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pPr algn="just"/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İstatistik, bir araştırmada elde edilen yanıtların ya da tepkilerin uygun istatistiksel yöntemler kullanarak nasıl yorumlanacağını gösterir.</a:t>
            </a:r>
          </a:p>
          <a:p>
            <a:pPr marL="0" indent="0" algn="just">
              <a:buNone/>
            </a:pPr>
            <a:endParaRPr lang="tr-TR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Araştırmacılar, düzenlenmesi ve anlamlı hale getirilmesi gereken bir yığın veri toplar ve toplanan bu verileri düzenlemek, özetlemek, yorumlamak ve sonuç çıkarmak için istatistiksel yöntemler kullanırlar. </a:t>
            </a:r>
          </a:p>
        </p:txBody>
      </p:sp>
    </p:spTree>
    <p:extLst>
      <p:ext uri="{BB962C8B-B14F-4D97-AF65-F5344CB8AC3E}">
        <p14:creationId xmlns:p14="http://schemas.microsoft.com/office/powerpoint/2010/main" val="3524157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Bu anlamda, bilimsel araştırmalarda toplanan verilerin çözümlenmesinde uygun istatistik yöntemlerin kullanılması:</a:t>
            </a:r>
          </a:p>
          <a:p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Bulguları doğru bir biçimde açıklamaya,</a:t>
            </a:r>
          </a:p>
          <a:p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Karar vermeye, </a:t>
            </a:r>
          </a:p>
          <a:p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Tahmin yapmaya olanak sağlar.</a:t>
            </a:r>
          </a:p>
          <a:p>
            <a:pPr marL="0" indent="0">
              <a:buNone/>
            </a:pPr>
            <a:endParaRPr lang="tr-TR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Araştırma sonucunda elde edilen veriler uygun olmayan istatistikler kullanılarak çözümleniyorsa, ulaşılan sonuçların geçerli ve güvenilir kabul edilmesi mümkün değildir.</a:t>
            </a:r>
          </a:p>
        </p:txBody>
      </p:sp>
    </p:spTree>
    <p:extLst>
      <p:ext uri="{BB962C8B-B14F-4D97-AF65-F5344CB8AC3E}">
        <p14:creationId xmlns:p14="http://schemas.microsoft.com/office/powerpoint/2010/main" val="3907336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5863" y="412849"/>
            <a:ext cx="8229600" cy="1412776"/>
          </a:xfrm>
        </p:spPr>
        <p:txBody>
          <a:bodyPr/>
          <a:lstStyle/>
          <a:p>
            <a:endParaRPr lang="tr-TR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Sayısal verilerden anlamlar çıkarabilmek ve elde edilen çıkarımlar üzerinden yorum yapabilmek için karşılaşılan verilerin anlamlandırılmasını sağlayan istatistik bilimine olan ihtiyaç ortaya çıkmaktadır. </a:t>
            </a:r>
            <a:r>
              <a:rPr lang="tr-TR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Verilerin yorumlanması ve veriler üzerinden sonuçlar çıkarılması ihtiyacı da birçok alanda kendini hissettirmekle birlikte verilerin daha yaygın ve etkili kullanımı için çalışmalar yürütülmektedir. 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012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E6BBAA-9236-473A-A266-BD0E647A4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Betimsel</a:t>
            </a:r>
            <a:r>
              <a:rPr lang="tr-TR" sz="3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vardamlı</a:t>
            </a:r>
            <a:r>
              <a:rPr lang="tr-TR" sz="3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istatistik İLE İLGİLİ ÖĞRENCİ SUNUMLARI YAPILACAKTIR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3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51520"/>
          </a:xfrm>
        </p:spPr>
        <p:txBody>
          <a:bodyPr/>
          <a:lstStyle/>
          <a:p>
            <a:br>
              <a:rPr lang="tr-TR" b="1" dirty="0">
                <a:latin typeface="Times New Roman" pitchFamily="18" charset="0"/>
                <a:cs typeface="Times New Roman" pitchFamily="18" charset="0"/>
              </a:rPr>
            </a:br>
            <a:r>
              <a:rPr lang="tr-TR" b="1" dirty="0">
                <a:latin typeface="Times New Roman" pitchFamily="18" charset="0"/>
                <a:cs typeface="Times New Roman" pitchFamily="18" charset="0"/>
              </a:rPr>
              <a:t>KAYNAKÇA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Büyüköztürk, Ş. (2013).  </a:t>
            </a:r>
            <a:r>
              <a:rPr lang="tr-TR" sz="1800" i="1" dirty="0">
                <a:latin typeface="Times New Roman" pitchFamily="18" charset="0"/>
                <a:cs typeface="Times New Roman" pitchFamily="18" charset="0"/>
              </a:rPr>
              <a:t>Sosyal Bilimler İçin İstatistik. 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Ankara: </a:t>
            </a: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Pegem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 akademi.</a:t>
            </a:r>
            <a:endParaRPr lang="tr-TR" sz="18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Güven, B., Öztürk, T. ve Özmen, Z. M. (2015). Ortaokul sekizinci sınıf öğrencilerinin   istatistiksel süreçteki deneyimlerinin incelenmesi. </a:t>
            </a:r>
            <a:r>
              <a:rPr lang="tr-TR" sz="1800" i="1" dirty="0" err="1">
                <a:latin typeface="Times New Roman" pitchFamily="18" charset="0"/>
                <a:cs typeface="Times New Roman" pitchFamily="18" charset="0"/>
              </a:rPr>
              <a:t>Ted</a:t>
            </a:r>
            <a:r>
              <a:rPr lang="tr-TR" sz="1800" i="1" dirty="0">
                <a:latin typeface="Times New Roman" pitchFamily="18" charset="0"/>
                <a:cs typeface="Times New Roman" pitchFamily="18" charset="0"/>
              </a:rPr>
              <a:t> Eğitim Ve Bilim Dergisi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, 40(177), 343-363. [Online]: https://www.ted.org.tr/ adresinden 9 Ekim 2018 tarihinde indirilmiştir.</a:t>
            </a:r>
          </a:p>
          <a:p>
            <a:pPr marL="0" indent="0" algn="just">
              <a:buNone/>
            </a:pPr>
            <a:r>
              <a:rPr lang="tr-TR" sz="1800" dirty="0" err="1">
                <a:latin typeface="Times New Roman" pitchFamily="18" charset="0"/>
                <a:cs typeface="Times New Roman" pitchFamily="18" charset="0"/>
              </a:rPr>
              <a:t>Orçan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, B. (2013). </a:t>
            </a:r>
            <a:r>
              <a:rPr lang="tr-TR" sz="1800" i="1" dirty="0">
                <a:latin typeface="Times New Roman" pitchFamily="18" charset="0"/>
                <a:cs typeface="Times New Roman" pitchFamily="18" charset="0"/>
              </a:rPr>
              <a:t>Lisansüstü eğitim programlarında  öğrenim gören öğrencilerin     bilimsel araştırma  sürecindeki  kavram yanılgılarının belirlenmesi. 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Yayımlanmamış yüksek lisans tezi. Ankara Üniversitesi Eğitim Bilimleri Enstitüsü.</a:t>
            </a:r>
          </a:p>
          <a:p>
            <a:pPr marL="0" indent="0" algn="just">
              <a:buNone/>
            </a:pP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Sevimli, N. (2010). </a:t>
            </a:r>
            <a:r>
              <a:rPr lang="tr-TR" sz="1800" i="1" dirty="0">
                <a:latin typeface="Times New Roman" pitchFamily="18" charset="0"/>
                <a:cs typeface="Times New Roman" pitchFamily="18" charset="0"/>
              </a:rPr>
              <a:t>Matematik öğretmen adaylarının istatistik dersi konularındaki kavram yanılgıları; istatistik  dersine yönelik öz yeterlilik inançları ve tutumlarının incelenmesi</a:t>
            </a:r>
            <a:r>
              <a:rPr lang="tr-TR" sz="1800" dirty="0">
                <a:latin typeface="Times New Roman" pitchFamily="18" charset="0"/>
                <a:cs typeface="Times New Roman" pitchFamily="18" charset="0"/>
              </a:rPr>
              <a:t>. Yayımlanmamış yüksek lisans tezi. Marmara Üniversitesi Eğitim Bilimleri Enstitüsü.</a:t>
            </a:r>
            <a:endParaRPr lang="tr-TR" sz="1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87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397</Words>
  <Application>Microsoft Office PowerPoint</Application>
  <PresentationFormat>Ekran Gösterisi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Teması</vt:lpstr>
      <vt:lpstr>PowerPoint Sunusu</vt:lpstr>
      <vt:lpstr>Betimsel ve vardamlı istatistik</vt:lpstr>
      <vt:lpstr>PowerPoint Sunusu</vt:lpstr>
      <vt:lpstr>PowerPoint Sunusu</vt:lpstr>
      <vt:lpstr>PowerPoint Sunusu</vt:lpstr>
      <vt:lpstr>PowerPoint Sunusu</vt:lpstr>
      <vt:lpstr> 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67</cp:revision>
  <dcterms:created xsi:type="dcterms:W3CDTF">2018-10-07T17:20:59Z</dcterms:created>
  <dcterms:modified xsi:type="dcterms:W3CDTF">2020-11-24T11:15:26Z</dcterms:modified>
</cp:coreProperties>
</file>